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73" r:id="rId3"/>
    <p:sldId id="257" r:id="rId4"/>
    <p:sldId id="291" r:id="rId5"/>
    <p:sldId id="286" r:id="rId6"/>
    <p:sldId id="287" r:id="rId7"/>
    <p:sldId id="282" r:id="rId8"/>
    <p:sldId id="288" r:id="rId9"/>
    <p:sldId id="289" r:id="rId10"/>
    <p:sldId id="27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8355" autoAdjust="0"/>
  </p:normalViewPr>
  <p:slideViewPr>
    <p:cSldViewPr>
      <p:cViewPr varScale="1">
        <p:scale>
          <a:sx n="110" d="100"/>
          <a:sy n="110" d="100"/>
        </p:scale>
        <p:origin x="12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0661E-F0D8-4C3D-9E2F-D865CC1B68A9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7728C-D7C4-4192-BBC7-B73014750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3814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9E8FF-BAB6-426B-B1A3-5E6314ADD64A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EB2BD-EA47-454B-B1FB-A3BDB5795E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589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0DE9-897B-497F-9B70-38D28E1AE55C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A014-64C2-4FCC-BBC5-D278D78779CA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D06C-738D-48F7-8CBA-0CAF399D83BE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989138"/>
            <a:ext cx="6840538" cy="1684337"/>
          </a:xfrm>
        </p:spPr>
        <p:txBody>
          <a:bodyPr/>
          <a:lstStyle>
            <a:lvl1pPr algn="ctr">
              <a:defRPr sz="5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05263"/>
            <a:ext cx="5864225" cy="647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ea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794737574"/>
      </p:ext>
    </p:extLst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115294162"/>
      </p:ext>
    </p:extLst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70520290"/>
      </p:ext>
    </p:extLst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27088" y="1989138"/>
            <a:ext cx="3852862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32350" y="1989138"/>
            <a:ext cx="385445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249775437"/>
      </p:ext>
    </p:extLst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804306832"/>
      </p:ext>
    </p:extLst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5107455"/>
      </p:ext>
    </p:extLst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746650"/>
      </p:ext>
    </p:extLst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5842019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F62-0646-461C-A602-A4370AF2098C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58804828"/>
      </p:ext>
    </p:extLst>
  </p:cSld>
  <p:clrMapOvr>
    <a:masterClrMapping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95897590"/>
      </p:ext>
    </p:extLst>
  </p:cSld>
  <p:clrMapOvr>
    <a:masterClrMapping/>
  </p:clrMapOvr>
  <p:transition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60340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60340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752350478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9E7B-2B49-441D-82EC-6504E7CCC58B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E006-4AD2-4611-A668-63C75111CB38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7D7D-C127-441C-AE1B-5042060C99AC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B844-E678-4803-9142-5C26C6783E9C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8241-CA35-4628-9750-9B18C44A04CB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DD8D-5885-4825-A1CC-03E9E9496281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1C7D-C362-4F19-8D4A-F1CCD0D3A56E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华东理工大学实验室与装备处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FD1F-31C8-44BD-BE38-72080686050D}" type="datetime1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华东理工大学实验室与装备处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CA1B-F18A-4BDC-8348-5FD741958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989138"/>
            <a:ext cx="785971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3810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细黑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bc.ecust.edu.c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5840" y="4581128"/>
            <a:ext cx="7772400" cy="1470025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CN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实装处装备管理办</a:t>
            </a:r>
            <a:r>
              <a:rPr lang="en-US" altLang="zh-C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zh-CN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C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CN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640" y="2516212"/>
            <a:ext cx="6400800" cy="1224136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装备资产管理系统</a:t>
            </a:r>
            <a:endParaRPr lang="en-US" altLang="zh-CN" b="1" dirty="0">
              <a:solidFill>
                <a:schemeClr val="tx1"/>
              </a:solidFill>
            </a:endParaRPr>
          </a:p>
          <a:p>
            <a:r>
              <a:rPr lang="zh-CN" altLang="en-US" b="1" dirty="0">
                <a:solidFill>
                  <a:schemeClr val="tx1"/>
                </a:solidFill>
              </a:rPr>
              <a:t>报废</a:t>
            </a:r>
            <a:r>
              <a:rPr lang="zh-CN" altLang="en-US" b="1" dirty="0" smtClean="0">
                <a:solidFill>
                  <a:schemeClr val="tx1"/>
                </a:solidFill>
              </a:rPr>
              <a:t>申请操作流程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38200" y="1781200"/>
            <a:ext cx="7772400" cy="147002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CN" alt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846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72560" cy="792088"/>
          </a:xfrm>
        </p:spPr>
        <p:txBody>
          <a:bodyPr>
            <a:noAutofit/>
          </a:bodyPr>
          <a:lstStyle/>
          <a:p>
            <a:r>
              <a:rPr lang="zh-CN" altLang="en-US" sz="2000" b="1" dirty="0">
                <a:latin typeface="+mj-ea"/>
              </a:rPr>
              <a:t>一：华东理工大学装备资产报废流程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31" name="标题 1">
            <a:extLst>
              <a:ext uri="{FF2B5EF4-FFF2-40B4-BE49-F238E27FC236}">
                <a16:creationId xmlns:a16="http://schemas.microsoft.com/office/drawing/2014/main" id="{247A45BD-DD01-44D3-B696-AC39CC51B9DA}"/>
              </a:ext>
            </a:extLst>
          </p:cNvPr>
          <p:cNvSpPr txBox="1">
            <a:spLocks/>
          </p:cNvSpPr>
          <p:nvPr/>
        </p:nvSpPr>
        <p:spPr>
          <a:xfrm>
            <a:off x="324616" y="5785646"/>
            <a:ext cx="8572560" cy="313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100" b="1" dirty="0">
                <a:latin typeface="+mj-ea"/>
              </a:rPr>
              <a:t/>
            </a:r>
            <a:br>
              <a:rPr lang="en-US" altLang="zh-CN" sz="1100" b="1" dirty="0">
                <a:latin typeface="+mj-ea"/>
              </a:rPr>
            </a:br>
            <a:r>
              <a:rPr lang="en-US" altLang="zh-CN" sz="1100" b="1" dirty="0">
                <a:latin typeface="+mj-ea"/>
              </a:rPr>
              <a:t/>
            </a:r>
            <a:br>
              <a:rPr lang="en-US" altLang="zh-CN" sz="1100" b="1" dirty="0">
                <a:latin typeface="+mj-ea"/>
              </a:rPr>
            </a:br>
            <a:r>
              <a:rPr lang="zh-CN" altLang="en-US" sz="1100" dirty="0">
                <a:solidFill>
                  <a:srgbClr val="C00000"/>
                </a:solidFill>
                <a:latin typeface="+mn-ea"/>
              </a:rPr>
              <a:t>操作必备条件：</a:t>
            </a:r>
            <a:r>
              <a:rPr lang="zh-CN" altLang="en-US" sz="1100" dirty="0">
                <a:solidFill>
                  <a:srgbClr val="C00000"/>
                </a:solidFill>
              </a:rPr>
              <a:t>使用</a:t>
            </a:r>
            <a:r>
              <a:rPr lang="en-US" altLang="zh-CN" sz="1100" dirty="0">
                <a:solidFill>
                  <a:srgbClr val="C00000"/>
                </a:solidFill>
              </a:rPr>
              <a:t>360</a:t>
            </a:r>
            <a:r>
              <a:rPr lang="zh-CN" altLang="en-US" sz="1100" dirty="0">
                <a:solidFill>
                  <a:srgbClr val="C00000"/>
                </a:solidFill>
              </a:rPr>
              <a:t>浏览器极速模式、火狐浏览器、谷歌浏览器或</a:t>
            </a:r>
            <a:r>
              <a:rPr lang="en-US" altLang="zh-CN" sz="1100" dirty="0">
                <a:solidFill>
                  <a:srgbClr val="C00000"/>
                </a:solidFill>
              </a:rPr>
              <a:t>IE10</a:t>
            </a:r>
            <a:r>
              <a:rPr lang="zh-CN" altLang="en-US" sz="1100" dirty="0">
                <a:solidFill>
                  <a:srgbClr val="C00000"/>
                </a:solidFill>
              </a:rPr>
              <a:t>以上浏览器登录，设置为允许显示“弹出式窗口”</a:t>
            </a:r>
            <a:r>
              <a:rPr lang="en-US" altLang="zh-CN" sz="1100" dirty="0">
                <a:solidFill>
                  <a:prstClr val="black"/>
                </a:solidFill>
                <a:latin typeface="+mn-ea"/>
              </a:rPr>
              <a:t/>
            </a:r>
            <a:br>
              <a:rPr lang="en-US" altLang="zh-CN" sz="1100" dirty="0">
                <a:solidFill>
                  <a:prstClr val="black"/>
                </a:solidFill>
                <a:latin typeface="+mn-ea"/>
              </a:rPr>
            </a:br>
            <a:r>
              <a:rPr lang="zh-CN" altLang="en-US" sz="1100" dirty="0">
                <a:solidFill>
                  <a:prstClr val="black"/>
                </a:solidFill>
                <a:latin typeface="+mn-ea"/>
              </a:rPr>
              <a:t>登录网址</a:t>
            </a:r>
            <a:r>
              <a:rPr lang="en-US" altLang="zh-CN" sz="1100" u="sng" dirty="0">
                <a:solidFill>
                  <a:srgbClr val="0070C0"/>
                </a:solidFill>
                <a:latin typeface="+mn-ea"/>
              </a:rPr>
              <a:t>https://gzpt.ecust.edu.cn/html/index/index.html</a:t>
            </a:r>
            <a:r>
              <a:rPr lang="en-US" altLang="zh-CN" sz="1100" dirty="0">
                <a:solidFill>
                  <a:prstClr val="black"/>
                </a:solidFill>
                <a:latin typeface="+mn-ea"/>
              </a:rPr>
              <a:t/>
            </a:r>
            <a:br>
              <a:rPr lang="en-US" altLang="zh-CN" sz="1100" dirty="0">
                <a:solidFill>
                  <a:prstClr val="black"/>
                </a:solidFill>
                <a:latin typeface="+mn-ea"/>
              </a:rPr>
            </a:br>
            <a:r>
              <a:rPr lang="zh-CN" altLang="en-US" sz="1100" dirty="0">
                <a:solidFill>
                  <a:prstClr val="black"/>
                </a:solidFill>
                <a:latin typeface="+mn-ea"/>
              </a:rPr>
              <a:t>安装浏览器后请务必至</a:t>
            </a:r>
            <a:r>
              <a:rPr lang="en-US" altLang="zh-CN" sz="1100" dirty="0">
                <a:solidFill>
                  <a:prstClr val="black"/>
                </a:solidFill>
                <a:latin typeface="+mn-ea"/>
                <a:hlinkClick r:id="rId2"/>
              </a:rPr>
              <a:t>http://sbc.ecust.edu.cn</a:t>
            </a:r>
            <a:r>
              <a:rPr lang="zh-CN" altLang="en-US" sz="1100" dirty="0">
                <a:solidFill>
                  <a:prstClr val="black"/>
                </a:solidFill>
                <a:latin typeface="+mn-ea"/>
              </a:rPr>
              <a:t>网址中</a:t>
            </a:r>
            <a:r>
              <a:rPr lang="zh-CN" altLang="en-US" sz="1100" b="1" dirty="0">
                <a:solidFill>
                  <a:srgbClr val="C00000"/>
                </a:solidFill>
                <a:latin typeface="+mn-ea"/>
              </a:rPr>
              <a:t>资料下载</a:t>
            </a:r>
            <a:r>
              <a:rPr lang="zh-CN" altLang="en-US" sz="1100" dirty="0">
                <a:solidFill>
                  <a:prstClr val="black"/>
                </a:solidFill>
                <a:latin typeface="+mn-ea"/>
              </a:rPr>
              <a:t>选项</a:t>
            </a:r>
            <a:r>
              <a:rPr lang="zh-CN" altLang="en-US" sz="1100" b="1" dirty="0">
                <a:solidFill>
                  <a:srgbClr val="C00000"/>
                </a:solidFill>
                <a:latin typeface="+mn-ea"/>
              </a:rPr>
              <a:t>装备资产目录</a:t>
            </a:r>
            <a:r>
              <a:rPr lang="zh-CN" altLang="en-US" sz="1100" dirty="0">
                <a:solidFill>
                  <a:prstClr val="black"/>
                </a:solidFill>
                <a:latin typeface="+mn-ea"/>
              </a:rPr>
              <a:t>中进行</a:t>
            </a:r>
            <a:r>
              <a:rPr lang="zh-CN" altLang="en-US" sz="1100" b="1" dirty="0">
                <a:solidFill>
                  <a:srgbClr val="C00000"/>
                </a:solidFill>
                <a:latin typeface="+mn-ea"/>
              </a:rPr>
              <a:t>固定资产打印插件</a:t>
            </a:r>
            <a:r>
              <a:rPr lang="zh-CN" altLang="en-US" sz="1100" dirty="0">
                <a:solidFill>
                  <a:prstClr val="black"/>
                </a:solidFill>
                <a:latin typeface="+mn-ea"/>
              </a:rPr>
              <a:t>下载安装。</a:t>
            </a:r>
            <a:endParaRPr lang="zh-CN" altLang="en-US" sz="1100" dirty="0">
              <a:latin typeface="+mn-ea"/>
              <a:ea typeface="+mn-ea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61597B5-26A0-45CC-A357-95E5EDAC3B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117"/>
          <a:stretch/>
        </p:blipFill>
        <p:spPr>
          <a:xfrm>
            <a:off x="611560" y="1628800"/>
            <a:ext cx="8136904" cy="41568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5917" y="2060848"/>
            <a:ext cx="8858312" cy="36433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sz="1600" b="1" dirty="0">
                <a:solidFill>
                  <a:srgbClr val="FF0000"/>
                </a:solidFill>
                <a:latin typeface="+mn-ea"/>
              </a:rPr>
              <a:t>*</a:t>
            </a:r>
            <a:r>
              <a:rPr lang="zh-CN" altLang="en-US" sz="1600" b="1" dirty="0">
                <a:solidFill>
                  <a:srgbClr val="FF0000"/>
                </a:solidFill>
                <a:latin typeface="+mn-ea"/>
              </a:rPr>
              <a:t>所有设备需在校长办公会审议通过后方可交接实物，交接前由原使用单位及领用人负责保管！</a:t>
            </a:r>
            <a:endParaRPr lang="en-US" altLang="zh-CN" sz="1600" b="1" dirty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sz="1400" b="1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400" dirty="0">
                <a:latin typeface="+mn-ea"/>
              </a:rPr>
              <a:t>1.</a:t>
            </a:r>
            <a:r>
              <a:rPr lang="zh-CN" altLang="en-US" sz="1400" dirty="0">
                <a:latin typeface="+mn-ea"/>
              </a:rPr>
              <a:t>报废申请的所有步骤</a:t>
            </a:r>
            <a:r>
              <a:rPr lang="zh-CN" altLang="en-US" sz="1400" b="1" dirty="0" smtClean="0">
                <a:solidFill>
                  <a:srgbClr val="FF0000"/>
                </a:solidFill>
                <a:latin typeface="+mn-ea"/>
              </a:rPr>
              <a:t>均需在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网上操作</a:t>
            </a:r>
            <a:r>
              <a:rPr lang="zh-CN" altLang="en-US" sz="1400" dirty="0">
                <a:latin typeface="+mn-ea"/>
              </a:rPr>
              <a:t>完成。</a:t>
            </a:r>
            <a:endParaRPr lang="en-US" altLang="zh-CN" sz="14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400" dirty="0">
                <a:latin typeface="+mn-ea"/>
              </a:rPr>
              <a:t>2.</a:t>
            </a:r>
            <a:r>
              <a:rPr lang="zh-CN" altLang="en-US" sz="1400" dirty="0">
                <a:latin typeface="+mn-ea"/>
              </a:rPr>
              <a:t>原则上必须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整套</a:t>
            </a:r>
            <a:r>
              <a:rPr lang="zh-CN" altLang="en-US" sz="1400" dirty="0">
                <a:latin typeface="+mn-ea"/>
              </a:rPr>
              <a:t>报废资产移交，不得私自拆分截留。</a:t>
            </a:r>
            <a:endParaRPr lang="en-US" altLang="zh-CN" sz="14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400" dirty="0">
                <a:latin typeface="+mn-ea"/>
              </a:rPr>
              <a:t>3.</a:t>
            </a:r>
            <a:r>
              <a:rPr lang="zh-CN" altLang="en-US" sz="1400" dirty="0">
                <a:latin typeface="+mn-ea"/>
              </a:rPr>
              <a:t>报废原因填写时应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实事求是</a:t>
            </a:r>
            <a:r>
              <a:rPr lang="zh-CN" altLang="en-US" sz="1400" dirty="0">
                <a:latin typeface="+mn-ea"/>
              </a:rPr>
              <a:t>，不得虚报。</a:t>
            </a:r>
            <a:endParaRPr lang="en-US" altLang="zh-CN" sz="14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400" dirty="0">
                <a:latin typeface="+mn-ea"/>
              </a:rPr>
              <a:t>4.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未达年限或单价</a:t>
            </a:r>
            <a:r>
              <a:rPr lang="en-US" altLang="zh-CN" sz="14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万以上设备</a:t>
            </a:r>
            <a:r>
              <a:rPr lang="zh-CN" altLang="en-US" sz="1400" dirty="0">
                <a:latin typeface="+mn-ea"/>
              </a:rPr>
              <a:t>，还需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进一步补充技术鉴定内容</a:t>
            </a:r>
            <a:r>
              <a:rPr lang="zh-CN" altLang="en-US" sz="1400" dirty="0">
                <a:latin typeface="+mn-ea"/>
              </a:rPr>
              <a:t>，包括说明具体损坏或老化的部件、是否有零配件更换、维修次数及成本、继续使用安全风险、为什么要提前报废、是否同意报废等</a:t>
            </a:r>
            <a:r>
              <a:rPr lang="en-US" altLang="zh-CN" sz="1400" dirty="0">
                <a:latin typeface="+mn-ea"/>
              </a:rPr>
              <a:t>;</a:t>
            </a:r>
            <a:r>
              <a:rPr lang="zh-CN" altLang="en-US" sz="1400" dirty="0">
                <a:latin typeface="+mn-ea"/>
              </a:rPr>
              <a:t>同时需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上传设备现状全貌照片</a:t>
            </a:r>
            <a:r>
              <a:rPr lang="zh-CN" altLang="en-US" sz="1400" dirty="0">
                <a:latin typeface="+mn-ea"/>
              </a:rPr>
              <a:t>，以设备名称</a:t>
            </a:r>
            <a:r>
              <a:rPr lang="en-US" altLang="zh-CN" sz="1400" dirty="0">
                <a:latin typeface="+mn-ea"/>
              </a:rPr>
              <a:t>+</a:t>
            </a:r>
            <a:r>
              <a:rPr lang="zh-CN" altLang="en-US" sz="1400" dirty="0">
                <a:latin typeface="+mn-ea"/>
              </a:rPr>
              <a:t>设备编号命名后上传。</a:t>
            </a:r>
            <a:endParaRPr lang="en-US" altLang="zh-CN" sz="14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400" dirty="0">
                <a:latin typeface="+mn-ea"/>
              </a:rPr>
              <a:t>5.</a:t>
            </a:r>
            <a:r>
              <a:rPr lang="zh-CN" altLang="en-US" sz="1400" dirty="0">
                <a:latin typeface="+mn-ea"/>
              </a:rPr>
              <a:t>多件设备申请报废时，只能按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同类别勾选</a:t>
            </a:r>
            <a:r>
              <a:rPr lang="zh-CN" altLang="en-US" sz="1400" dirty="0">
                <a:latin typeface="+mn-ea"/>
              </a:rPr>
              <a:t>，如按已达年限类、未达年限类、单价</a:t>
            </a:r>
            <a:r>
              <a:rPr lang="en-US" altLang="zh-CN" sz="1400" dirty="0">
                <a:latin typeface="+mn-ea"/>
              </a:rPr>
              <a:t>10</a:t>
            </a:r>
            <a:r>
              <a:rPr lang="zh-CN" altLang="en-US" sz="1400" dirty="0">
                <a:latin typeface="+mn-ea"/>
              </a:rPr>
              <a:t>万以上类分别勾选。</a:t>
            </a:r>
            <a:endParaRPr lang="en-US" altLang="zh-CN" sz="14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400" dirty="0">
                <a:latin typeface="+mn-ea"/>
              </a:rPr>
              <a:t>6.</a:t>
            </a:r>
            <a:r>
              <a:rPr lang="zh-CN" altLang="en-US" sz="1400" dirty="0">
                <a:latin typeface="+mn-ea"/>
              </a:rPr>
              <a:t> 所有报废仪器设备原则上必须先办理报废手续，待校长办公会过会审核后移交，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不得先送报废设备再补办手续</a:t>
            </a:r>
            <a:r>
              <a:rPr lang="zh-CN" altLang="en-US" sz="1400" dirty="0">
                <a:latin typeface="+mn-ea"/>
              </a:rPr>
              <a:t>。</a:t>
            </a:r>
            <a:endParaRPr lang="en-US" altLang="zh-CN" sz="14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1400" b="1" dirty="0">
                <a:solidFill>
                  <a:srgbClr val="FF0000"/>
                </a:solidFill>
                <a:latin typeface="+mn-ea"/>
              </a:rPr>
              <a:t>7.</a:t>
            </a:r>
            <a:r>
              <a:rPr lang="zh-CN" altLang="en-US" sz="1400" b="1" dirty="0">
                <a:solidFill>
                  <a:srgbClr val="FF0000"/>
                </a:solidFill>
                <a:latin typeface="+mn-ea"/>
              </a:rPr>
              <a:t>对于丢失设备资产，按照学校装备资产相关管理规定赔偿处理。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10273" y="302275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latin typeface="+mj-ea"/>
              </a:rPr>
              <a:t>提交报废申请时主要注意事项</a:t>
            </a:r>
          </a:p>
        </p:txBody>
      </p:sp>
    </p:spTree>
    <p:extLst>
      <p:ext uri="{BB962C8B-B14F-4D97-AF65-F5344CB8AC3E}">
        <p14:creationId xmlns:p14="http://schemas.microsoft.com/office/powerpoint/2010/main" val="193750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内容占位符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301" y="1858412"/>
            <a:ext cx="8833707" cy="4259108"/>
          </a:xfrm>
          <a:prstGeom prst="rect">
            <a:avLst/>
          </a:prstGeom>
        </p:spPr>
      </p:pic>
      <p:sp>
        <p:nvSpPr>
          <p:cNvPr id="5" name="线形标注 1 4"/>
          <p:cNvSpPr/>
          <p:nvPr/>
        </p:nvSpPr>
        <p:spPr>
          <a:xfrm>
            <a:off x="2407602" y="1349385"/>
            <a:ext cx="1197916" cy="428628"/>
          </a:xfrm>
          <a:prstGeom prst="borderCallout1">
            <a:avLst>
              <a:gd name="adj1" fmla="val 178497"/>
              <a:gd name="adj2" fmla="val 64368"/>
              <a:gd name="adj3" fmla="val 101682"/>
              <a:gd name="adj4" fmla="val 5122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rgbClr val="FF0000"/>
                </a:solidFill>
              </a:rPr>
              <a:t>1</a:t>
            </a:r>
            <a:r>
              <a:rPr lang="zh-CN" altLang="en-US" sz="1050" b="1" dirty="0">
                <a:solidFill>
                  <a:srgbClr val="FF0000"/>
                </a:solidFill>
              </a:rPr>
              <a:t>：点击变动申请</a:t>
            </a:r>
          </a:p>
        </p:txBody>
      </p:sp>
      <p:sp>
        <p:nvSpPr>
          <p:cNvPr id="6" name="线形标注 1 5"/>
          <p:cNvSpPr/>
          <p:nvPr/>
        </p:nvSpPr>
        <p:spPr>
          <a:xfrm>
            <a:off x="4368047" y="1116037"/>
            <a:ext cx="1285884" cy="714380"/>
          </a:xfrm>
          <a:prstGeom prst="borderCallout1">
            <a:avLst>
              <a:gd name="adj1" fmla="val 41912"/>
              <a:gd name="adj2" fmla="val -883"/>
              <a:gd name="adj3" fmla="val 170903"/>
              <a:gd name="adj4" fmla="val -16335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rgbClr val="FF0000"/>
                </a:solidFill>
              </a:rPr>
              <a:t>3</a:t>
            </a:r>
            <a:r>
              <a:rPr lang="zh-CN" altLang="en-US" sz="1050" b="1" dirty="0">
                <a:solidFill>
                  <a:srgbClr val="FF0000"/>
                </a:solidFill>
              </a:rPr>
              <a:t>：选择查询搜索方式，可选仪器编号，设备号，领用人等模式</a:t>
            </a:r>
          </a:p>
        </p:txBody>
      </p:sp>
      <p:sp>
        <p:nvSpPr>
          <p:cNvPr id="9" name="线形标注 1 8"/>
          <p:cNvSpPr/>
          <p:nvPr/>
        </p:nvSpPr>
        <p:spPr>
          <a:xfrm>
            <a:off x="1112006" y="1473227"/>
            <a:ext cx="857256" cy="785818"/>
          </a:xfrm>
          <a:prstGeom prst="borderCallout1">
            <a:avLst>
              <a:gd name="adj1" fmla="val 138975"/>
              <a:gd name="adj2" fmla="val -46543"/>
              <a:gd name="adj3" fmla="val 102430"/>
              <a:gd name="adj4" fmla="val 269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2</a:t>
            </a:r>
            <a:r>
              <a:rPr lang="zh-CN" altLang="en-US" sz="1050" b="1" dirty="0">
                <a:solidFill>
                  <a:srgbClr val="FF0000"/>
                </a:solidFill>
              </a:rPr>
              <a:t>：选择固定资产报废报损</a:t>
            </a:r>
          </a:p>
        </p:txBody>
      </p:sp>
      <p:sp>
        <p:nvSpPr>
          <p:cNvPr id="12" name="线形标注 1 11"/>
          <p:cNvSpPr/>
          <p:nvPr/>
        </p:nvSpPr>
        <p:spPr>
          <a:xfrm>
            <a:off x="179512" y="4012374"/>
            <a:ext cx="1261944" cy="1549637"/>
          </a:xfrm>
          <a:prstGeom prst="borderCallout1">
            <a:avLst>
              <a:gd name="adj1" fmla="val -807"/>
              <a:gd name="adj2" fmla="val 49209"/>
              <a:gd name="adj3" fmla="val -75591"/>
              <a:gd name="adj4" fmla="val 10891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4</a:t>
            </a:r>
            <a:r>
              <a:rPr lang="zh-CN" altLang="en-US" sz="1050" b="1" dirty="0">
                <a:solidFill>
                  <a:srgbClr val="FF0000"/>
                </a:solidFill>
              </a:rPr>
              <a:t>：在需要报废的资产前方框内打勾，可以勾选多件设备。不过，需要分别按已达年限、未达年限、单价</a:t>
            </a:r>
            <a:r>
              <a:rPr lang="en-US" altLang="zh-CN" sz="1050" b="1" dirty="0">
                <a:solidFill>
                  <a:srgbClr val="FF0000"/>
                </a:solidFill>
              </a:rPr>
              <a:t>10</a:t>
            </a:r>
            <a:r>
              <a:rPr lang="zh-CN" altLang="en-US" sz="1050" b="1" dirty="0">
                <a:solidFill>
                  <a:srgbClr val="FF0000"/>
                </a:solidFill>
              </a:rPr>
              <a:t>万以上情况分类提交申请</a:t>
            </a:r>
          </a:p>
        </p:txBody>
      </p:sp>
      <p:sp>
        <p:nvSpPr>
          <p:cNvPr id="10" name="线形标注 1 9"/>
          <p:cNvSpPr/>
          <p:nvPr/>
        </p:nvSpPr>
        <p:spPr>
          <a:xfrm>
            <a:off x="3817581" y="3861048"/>
            <a:ext cx="1103014" cy="595816"/>
          </a:xfrm>
          <a:prstGeom prst="borderCallout1">
            <a:avLst>
              <a:gd name="adj1" fmla="val 209529"/>
              <a:gd name="adj2" fmla="val 21369"/>
              <a:gd name="adj3" fmla="val 101682"/>
              <a:gd name="adj4" fmla="val 5122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5</a:t>
            </a:r>
            <a:r>
              <a:rPr kumimoji="0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：下拉菜单选择报废原因</a:t>
            </a:r>
          </a:p>
        </p:txBody>
      </p:sp>
      <p:sp>
        <p:nvSpPr>
          <p:cNvPr id="15" name="线形标注 1 14"/>
          <p:cNvSpPr/>
          <p:nvPr/>
        </p:nvSpPr>
        <p:spPr>
          <a:xfrm>
            <a:off x="6163594" y="3275108"/>
            <a:ext cx="1224136" cy="883848"/>
          </a:xfrm>
          <a:prstGeom prst="borderCallout1">
            <a:avLst>
              <a:gd name="adj1" fmla="val 209529"/>
              <a:gd name="adj2" fmla="val 21369"/>
              <a:gd name="adj3" fmla="val 101682"/>
              <a:gd name="adj4" fmla="val 5122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noProof="0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</a:rPr>
              <a:t>8</a:t>
            </a:r>
            <a:r>
              <a:rPr kumimoji="0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：单价</a:t>
            </a:r>
            <a:r>
              <a:rPr kumimoji="0" lang="en-US" altLang="zh-CN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10</a:t>
            </a:r>
            <a:r>
              <a:rPr kumimoji="0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万以上或者不到年限设备，需</a:t>
            </a:r>
            <a:r>
              <a:rPr lang="zh-CN" altLang="en-US" sz="1050" b="1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</a:rPr>
              <a:t>进一步</a:t>
            </a:r>
            <a:r>
              <a:rPr kumimoji="0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细化技术鉴定</a:t>
            </a:r>
            <a:r>
              <a:rPr lang="zh-CN" altLang="en-US" sz="1050" b="1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</a:rPr>
              <a:t>内容</a:t>
            </a:r>
            <a:endParaRPr kumimoji="0" lang="zh-CN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线形标注 1 15"/>
          <p:cNvSpPr/>
          <p:nvPr/>
        </p:nvSpPr>
        <p:spPr>
          <a:xfrm>
            <a:off x="7812360" y="3104118"/>
            <a:ext cx="1224136" cy="883848"/>
          </a:xfrm>
          <a:prstGeom prst="borderCallout1">
            <a:avLst>
              <a:gd name="adj1" fmla="val 209529"/>
              <a:gd name="adj2" fmla="val 21369"/>
              <a:gd name="adj3" fmla="val 101682"/>
              <a:gd name="adj4" fmla="val 5122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dirty="0">
                <a:solidFill>
                  <a:srgbClr val="FF0000"/>
                </a:solidFill>
                <a:latin typeface="Calibri"/>
                <a:ea typeface="宋体" panose="02010600030101010101" pitchFamily="2" charset="-122"/>
              </a:rPr>
              <a:t>9</a:t>
            </a:r>
            <a:r>
              <a:rPr kumimoji="0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：单价</a:t>
            </a:r>
            <a:r>
              <a:rPr kumimoji="0" lang="en-US" altLang="zh-CN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10</a:t>
            </a:r>
            <a:r>
              <a:rPr kumimoji="0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万以上或者不到年限设备，需上传设备现状全貌照片</a:t>
            </a:r>
          </a:p>
        </p:txBody>
      </p:sp>
      <p:sp>
        <p:nvSpPr>
          <p:cNvPr id="17" name="线形标注 1 16"/>
          <p:cNvSpPr/>
          <p:nvPr/>
        </p:nvSpPr>
        <p:spPr>
          <a:xfrm>
            <a:off x="3159363" y="5777999"/>
            <a:ext cx="1700669" cy="963369"/>
          </a:xfrm>
          <a:prstGeom prst="borderCallout1">
            <a:avLst>
              <a:gd name="adj1" fmla="val -807"/>
              <a:gd name="adj2" fmla="val 49209"/>
              <a:gd name="adj3" fmla="val -76568"/>
              <a:gd name="adj4" fmla="val 10355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6</a:t>
            </a:r>
            <a:r>
              <a:rPr lang="zh-CN" altLang="en-US" sz="1050" b="1" dirty="0">
                <a:solidFill>
                  <a:srgbClr val="FF0000"/>
                </a:solidFill>
              </a:rPr>
              <a:t>：选择技术鉴定人员，已达年限的，选择</a:t>
            </a:r>
            <a:r>
              <a:rPr lang="en-US" altLang="zh-CN" sz="1050" b="1" dirty="0">
                <a:solidFill>
                  <a:srgbClr val="FF0000"/>
                </a:solidFill>
              </a:rPr>
              <a:t>3</a:t>
            </a:r>
            <a:r>
              <a:rPr lang="zh-CN" altLang="en-US" sz="1050" b="1" dirty="0">
                <a:solidFill>
                  <a:srgbClr val="FF0000"/>
                </a:solidFill>
              </a:rPr>
              <a:t>位以上（至少一位副高）；未达年限或单价</a:t>
            </a:r>
            <a:r>
              <a:rPr lang="en-US" altLang="zh-CN" sz="1050" b="1" dirty="0">
                <a:solidFill>
                  <a:srgbClr val="FF0000"/>
                </a:solidFill>
              </a:rPr>
              <a:t>10</a:t>
            </a:r>
            <a:r>
              <a:rPr lang="zh-CN" altLang="en-US" sz="1050" b="1" dirty="0">
                <a:solidFill>
                  <a:srgbClr val="FF0000"/>
                </a:solidFill>
              </a:rPr>
              <a:t>万以上，选择</a:t>
            </a:r>
            <a:r>
              <a:rPr lang="en-US" altLang="zh-CN" sz="1050" b="1" dirty="0">
                <a:solidFill>
                  <a:srgbClr val="FF0000"/>
                </a:solidFill>
              </a:rPr>
              <a:t>5</a:t>
            </a:r>
            <a:r>
              <a:rPr lang="zh-CN" altLang="en-US" sz="1050" b="1" dirty="0">
                <a:solidFill>
                  <a:srgbClr val="FF0000"/>
                </a:solidFill>
              </a:rPr>
              <a:t>位以上（均为副高以上）</a:t>
            </a:r>
          </a:p>
        </p:txBody>
      </p:sp>
      <p:sp>
        <p:nvSpPr>
          <p:cNvPr id="18" name="线形标注 1 17"/>
          <p:cNvSpPr/>
          <p:nvPr/>
        </p:nvSpPr>
        <p:spPr>
          <a:xfrm>
            <a:off x="6421737" y="5882673"/>
            <a:ext cx="1468240" cy="585613"/>
          </a:xfrm>
          <a:prstGeom prst="borderCallout1">
            <a:avLst>
              <a:gd name="adj1" fmla="val -3781"/>
              <a:gd name="adj2" fmla="val 59885"/>
              <a:gd name="adj3" fmla="val -99870"/>
              <a:gd name="adj4" fmla="val 9085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7</a:t>
            </a:r>
            <a:r>
              <a:rPr lang="zh-CN" altLang="en-US" sz="1050" b="1" dirty="0">
                <a:solidFill>
                  <a:srgbClr val="FF0000"/>
                </a:solidFill>
              </a:rPr>
              <a:t>：填写设备回收搬运联系人及电话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6163594" y="5289956"/>
            <a:ext cx="992263" cy="566515"/>
          </a:xfrm>
          <a:prstGeom prst="line">
            <a:avLst/>
          </a:prstGeom>
          <a:ln w="222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标题 1"/>
          <p:cNvSpPr>
            <a:spLocks noGrp="1"/>
          </p:cNvSpPr>
          <p:nvPr>
            <p:ph type="title"/>
          </p:nvPr>
        </p:nvSpPr>
        <p:spPr>
          <a:xfrm>
            <a:off x="428596" y="55597"/>
            <a:ext cx="8572560" cy="961702"/>
          </a:xfrm>
        </p:spPr>
        <p:txBody>
          <a:bodyPr>
            <a:noAutofit/>
          </a:bodyPr>
          <a:lstStyle/>
          <a:p>
            <a:r>
              <a:rPr lang="zh-CN" altLang="en-US" sz="2000" b="1" dirty="0">
                <a:latin typeface="+mj-ea"/>
              </a:rPr>
              <a:t>一：申请人提交报废申请操作</a:t>
            </a: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endParaRPr lang="zh-CN" altLang="en-US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698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141" y="1124744"/>
            <a:ext cx="8229600" cy="4522032"/>
          </a:xfrm>
          <a:prstGeom prst="rect">
            <a:avLst/>
          </a:prstGeom>
        </p:spPr>
      </p:pic>
      <p:sp>
        <p:nvSpPr>
          <p:cNvPr id="8" name="线形标注 1 7"/>
          <p:cNvSpPr/>
          <p:nvPr/>
        </p:nvSpPr>
        <p:spPr>
          <a:xfrm>
            <a:off x="3131840" y="2348880"/>
            <a:ext cx="1872208" cy="1152128"/>
          </a:xfrm>
          <a:prstGeom prst="borderCallout1">
            <a:avLst>
              <a:gd name="adj1" fmla="val -33258"/>
              <a:gd name="adj2" fmla="val -68163"/>
              <a:gd name="adj3" fmla="val 58240"/>
              <a:gd name="adj4" fmla="val -265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solidFill>
                  <a:srgbClr val="FF0000"/>
                </a:solidFill>
              </a:rPr>
              <a:t>2</a:t>
            </a:r>
            <a:r>
              <a:rPr lang="zh-CN" altLang="en-US" sz="1050" b="1" dirty="0">
                <a:solidFill>
                  <a:srgbClr val="FF0000"/>
                </a:solidFill>
              </a:rPr>
              <a:t>：勾选需要鉴定的报废申请单，点击右侧绿色“申请单”，可以看到需要技术鉴定的所有设备清单</a:t>
            </a:r>
          </a:p>
        </p:txBody>
      </p:sp>
      <p:sp>
        <p:nvSpPr>
          <p:cNvPr id="12" name="线形标注 1 11"/>
          <p:cNvSpPr/>
          <p:nvPr/>
        </p:nvSpPr>
        <p:spPr>
          <a:xfrm>
            <a:off x="683568" y="3501008"/>
            <a:ext cx="1261944" cy="720080"/>
          </a:xfrm>
          <a:prstGeom prst="borderCallout1">
            <a:avLst>
              <a:gd name="adj1" fmla="val -807"/>
              <a:gd name="adj2" fmla="val 49209"/>
              <a:gd name="adj3" fmla="val -159039"/>
              <a:gd name="adj4" fmla="val 3852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1</a:t>
            </a:r>
            <a:r>
              <a:rPr lang="zh-CN" altLang="en-US" sz="1050" b="1" dirty="0">
                <a:solidFill>
                  <a:srgbClr val="FF0000"/>
                </a:solidFill>
              </a:rPr>
              <a:t>：在“变动申请”中，点击“报废鉴定确认”</a:t>
            </a: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428596" y="55597"/>
            <a:ext cx="8572560" cy="961702"/>
          </a:xfrm>
        </p:spPr>
        <p:txBody>
          <a:bodyPr>
            <a:noAutofit/>
          </a:bodyPr>
          <a:lstStyle/>
          <a:p>
            <a:r>
              <a:rPr lang="zh-CN" altLang="en-US" sz="2000" b="1" dirty="0">
                <a:latin typeface="+mj-ea"/>
              </a:rPr>
              <a:t>二：鉴定人员鉴定确认操作</a:t>
            </a: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9" name="线形标注 1 8"/>
          <p:cNvSpPr/>
          <p:nvPr/>
        </p:nvSpPr>
        <p:spPr>
          <a:xfrm>
            <a:off x="1994518" y="5855564"/>
            <a:ext cx="1186328" cy="576064"/>
          </a:xfrm>
          <a:prstGeom prst="borderCallout1">
            <a:avLst>
              <a:gd name="adj1" fmla="val -8031"/>
              <a:gd name="adj2" fmla="val 60954"/>
              <a:gd name="adj3" fmla="val -74377"/>
              <a:gd name="adj4" fmla="val -356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3</a:t>
            </a:r>
            <a:r>
              <a:rPr lang="zh-CN" altLang="en-US" sz="1050" b="1" dirty="0">
                <a:solidFill>
                  <a:srgbClr val="FF0000"/>
                </a:solidFill>
              </a:rPr>
              <a:t>：点击“鉴定确认”，完成技术鉴定</a:t>
            </a:r>
          </a:p>
        </p:txBody>
      </p:sp>
      <p:sp>
        <p:nvSpPr>
          <p:cNvPr id="11" name="线形标注 1 10"/>
          <p:cNvSpPr/>
          <p:nvPr/>
        </p:nvSpPr>
        <p:spPr>
          <a:xfrm>
            <a:off x="6516216" y="2950741"/>
            <a:ext cx="1439834" cy="1248548"/>
          </a:xfrm>
          <a:prstGeom prst="borderCallout1">
            <a:avLst>
              <a:gd name="adj1" fmla="val -1754"/>
              <a:gd name="adj2" fmla="val 46438"/>
              <a:gd name="adj3" fmla="val -74377"/>
              <a:gd name="adj4" fmla="val -356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4</a:t>
            </a:r>
            <a:r>
              <a:rPr lang="zh-CN" altLang="en-US" sz="1050" b="1" dirty="0">
                <a:solidFill>
                  <a:srgbClr val="FF0000"/>
                </a:solidFill>
              </a:rPr>
              <a:t>：注意察看鉴定结果，只有所有鉴定人员 均“鉴定确认”后，才完成技术鉴定环节</a:t>
            </a:r>
          </a:p>
        </p:txBody>
      </p:sp>
    </p:spTree>
    <p:extLst>
      <p:ext uri="{BB962C8B-B14F-4D97-AF65-F5344CB8AC3E}">
        <p14:creationId xmlns:p14="http://schemas.microsoft.com/office/powerpoint/2010/main" val="65265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内容占位符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45" y="1142699"/>
            <a:ext cx="8834550" cy="4053988"/>
          </a:xfrm>
        </p:spPr>
      </p:pic>
      <p:sp>
        <p:nvSpPr>
          <p:cNvPr id="12" name="线形标注 1 11"/>
          <p:cNvSpPr/>
          <p:nvPr/>
        </p:nvSpPr>
        <p:spPr>
          <a:xfrm>
            <a:off x="3019021" y="2996952"/>
            <a:ext cx="988720" cy="1021615"/>
          </a:xfrm>
          <a:prstGeom prst="borderCallout1">
            <a:avLst>
              <a:gd name="adj1" fmla="val -807"/>
              <a:gd name="adj2" fmla="val 49209"/>
              <a:gd name="adj3" fmla="val -151457"/>
              <a:gd name="adj4" fmla="val 2171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1</a:t>
            </a:r>
            <a:r>
              <a:rPr lang="zh-CN" altLang="en-US" sz="1050" b="1" dirty="0">
                <a:solidFill>
                  <a:srgbClr val="FF0000"/>
                </a:solidFill>
              </a:rPr>
              <a:t>：管理员点击“变动审核”</a:t>
            </a: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428596" y="55597"/>
            <a:ext cx="8572560" cy="961702"/>
          </a:xfrm>
        </p:spPr>
        <p:txBody>
          <a:bodyPr>
            <a:noAutofit/>
          </a:bodyPr>
          <a:lstStyle/>
          <a:p>
            <a:r>
              <a:rPr lang="zh-CN" altLang="en-US" sz="2000" b="1" dirty="0">
                <a:latin typeface="+mj-ea"/>
              </a:rPr>
              <a:t>三：所在部门管理员初审操作</a:t>
            </a: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16" name="线形标注 1 15"/>
          <p:cNvSpPr/>
          <p:nvPr/>
        </p:nvSpPr>
        <p:spPr>
          <a:xfrm>
            <a:off x="407419" y="2564904"/>
            <a:ext cx="864096" cy="864096"/>
          </a:xfrm>
          <a:prstGeom prst="borderCallout1">
            <a:avLst>
              <a:gd name="adj1" fmla="val -807"/>
              <a:gd name="adj2" fmla="val 49209"/>
              <a:gd name="adj3" fmla="val -66077"/>
              <a:gd name="adj4" fmla="val 2131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2</a:t>
            </a:r>
            <a:r>
              <a:rPr lang="zh-CN" altLang="en-US" sz="1050" b="1" dirty="0">
                <a:solidFill>
                  <a:srgbClr val="FF0000"/>
                </a:solidFill>
              </a:rPr>
              <a:t>：管理员点击“初审审核”</a:t>
            </a:r>
          </a:p>
        </p:txBody>
      </p:sp>
      <p:sp>
        <p:nvSpPr>
          <p:cNvPr id="17" name="线形标注 1 16"/>
          <p:cNvSpPr/>
          <p:nvPr/>
        </p:nvSpPr>
        <p:spPr>
          <a:xfrm>
            <a:off x="1331640" y="2604322"/>
            <a:ext cx="864096" cy="864096"/>
          </a:xfrm>
          <a:prstGeom prst="borderCallout1">
            <a:avLst>
              <a:gd name="adj1" fmla="val -807"/>
              <a:gd name="adj2" fmla="val 49209"/>
              <a:gd name="adj3" fmla="val -61038"/>
              <a:gd name="adj4" fmla="val 1929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3</a:t>
            </a:r>
            <a:r>
              <a:rPr lang="zh-CN" altLang="en-US" sz="1050" b="1" dirty="0">
                <a:solidFill>
                  <a:srgbClr val="FF0000"/>
                </a:solidFill>
              </a:rPr>
              <a:t>：勾选需要 “初审审核”的报废申请单</a:t>
            </a:r>
          </a:p>
        </p:txBody>
      </p:sp>
      <p:sp>
        <p:nvSpPr>
          <p:cNvPr id="18" name="线形标注 1 17"/>
          <p:cNvSpPr/>
          <p:nvPr/>
        </p:nvSpPr>
        <p:spPr>
          <a:xfrm>
            <a:off x="2586973" y="5314429"/>
            <a:ext cx="864096" cy="864096"/>
          </a:xfrm>
          <a:prstGeom prst="borderCallout1">
            <a:avLst>
              <a:gd name="adj1" fmla="val -807"/>
              <a:gd name="adj2" fmla="val 49209"/>
              <a:gd name="adj3" fmla="val -61038"/>
              <a:gd name="adj4" fmla="val 1929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4</a:t>
            </a:r>
            <a:r>
              <a:rPr lang="zh-CN" altLang="en-US" sz="1050" b="1" dirty="0">
                <a:solidFill>
                  <a:srgbClr val="FF0000"/>
                </a:solidFill>
              </a:rPr>
              <a:t>：点击“审核所选编号”的报废申请单</a:t>
            </a:r>
          </a:p>
        </p:txBody>
      </p:sp>
    </p:spTree>
    <p:extLst>
      <p:ext uri="{BB962C8B-B14F-4D97-AF65-F5344CB8AC3E}">
        <p14:creationId xmlns:p14="http://schemas.microsoft.com/office/powerpoint/2010/main" val="235014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43" y="1432781"/>
            <a:ext cx="8229600" cy="3780472"/>
          </a:xfrm>
        </p:spPr>
      </p:pic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428596" y="55597"/>
            <a:ext cx="8572560" cy="961702"/>
          </a:xfrm>
        </p:spPr>
        <p:txBody>
          <a:bodyPr>
            <a:noAutofit/>
          </a:bodyPr>
          <a:lstStyle/>
          <a:p>
            <a:r>
              <a:rPr lang="zh-CN" altLang="en-US" sz="2000" b="1" dirty="0">
                <a:latin typeface="+mj-ea"/>
              </a:rPr>
              <a:t>三：所在部门内部流转操作</a:t>
            </a: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r>
              <a:rPr lang="zh-CN" altLang="en-US" sz="1400" b="1" dirty="0">
                <a:latin typeface="+mj-ea"/>
              </a:rPr>
              <a:t>（管理员选择、分</a:t>
            </a:r>
            <a:r>
              <a:rPr lang="zh-CN" altLang="en-US" sz="1400" b="1" dirty="0" smtClean="0">
                <a:latin typeface="+mj-ea"/>
              </a:rPr>
              <a:t>发给部门</a:t>
            </a:r>
            <a:r>
              <a:rPr lang="zh-CN" altLang="en-US" sz="1400" b="1" dirty="0">
                <a:latin typeface="+mj-ea"/>
              </a:rPr>
              <a:t>分管领导）</a:t>
            </a: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10" name="线形标注 1 9"/>
          <p:cNvSpPr/>
          <p:nvPr/>
        </p:nvSpPr>
        <p:spPr>
          <a:xfrm>
            <a:off x="5787979" y="3861048"/>
            <a:ext cx="864096" cy="864096"/>
          </a:xfrm>
          <a:prstGeom prst="borderCallout1">
            <a:avLst>
              <a:gd name="adj1" fmla="val 1209"/>
              <a:gd name="adj2" fmla="val 833"/>
              <a:gd name="adj3" fmla="val -10647"/>
              <a:gd name="adj4" fmla="val -6536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3.</a:t>
            </a:r>
            <a:r>
              <a:rPr lang="zh-CN" altLang="en-US" sz="1050" b="1" dirty="0">
                <a:solidFill>
                  <a:srgbClr val="FF0000"/>
                </a:solidFill>
              </a:rPr>
              <a:t> 选择所在部门资产审批领导</a:t>
            </a:r>
          </a:p>
        </p:txBody>
      </p:sp>
      <p:sp>
        <p:nvSpPr>
          <p:cNvPr id="13" name="线形标注 1 12"/>
          <p:cNvSpPr/>
          <p:nvPr/>
        </p:nvSpPr>
        <p:spPr>
          <a:xfrm>
            <a:off x="2699792" y="5373216"/>
            <a:ext cx="864096" cy="864096"/>
          </a:xfrm>
          <a:prstGeom prst="borderCallout1">
            <a:avLst>
              <a:gd name="adj1" fmla="val -807"/>
              <a:gd name="adj2" fmla="val 49209"/>
              <a:gd name="adj3" fmla="val -61038"/>
              <a:gd name="adj4" fmla="val 1929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2.</a:t>
            </a:r>
            <a:r>
              <a:rPr lang="zh-CN" altLang="en-US" sz="1050" b="1" dirty="0">
                <a:solidFill>
                  <a:srgbClr val="FF0000"/>
                </a:solidFill>
              </a:rPr>
              <a:t> 点击“审核所选编号”</a:t>
            </a:r>
          </a:p>
        </p:txBody>
      </p:sp>
      <p:sp>
        <p:nvSpPr>
          <p:cNvPr id="19" name="线形标注 1 18"/>
          <p:cNvSpPr/>
          <p:nvPr/>
        </p:nvSpPr>
        <p:spPr>
          <a:xfrm>
            <a:off x="1475656" y="2890969"/>
            <a:ext cx="864096" cy="864096"/>
          </a:xfrm>
          <a:prstGeom prst="borderCallout1">
            <a:avLst>
              <a:gd name="adj1" fmla="val -807"/>
              <a:gd name="adj2" fmla="val 49209"/>
              <a:gd name="adj3" fmla="val -61038"/>
              <a:gd name="adj4" fmla="val 1929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1.</a:t>
            </a:r>
            <a:r>
              <a:rPr lang="zh-CN" altLang="en-US" sz="1050" b="1" dirty="0">
                <a:solidFill>
                  <a:srgbClr val="FF0000"/>
                </a:solidFill>
              </a:rPr>
              <a:t> 勾选需要审核的单据</a:t>
            </a:r>
          </a:p>
        </p:txBody>
      </p:sp>
      <p:sp>
        <p:nvSpPr>
          <p:cNvPr id="7" name="线形标注 1 6"/>
          <p:cNvSpPr/>
          <p:nvPr/>
        </p:nvSpPr>
        <p:spPr>
          <a:xfrm>
            <a:off x="4644008" y="4429139"/>
            <a:ext cx="864096" cy="864096"/>
          </a:xfrm>
          <a:prstGeom prst="borderCallout1">
            <a:avLst>
              <a:gd name="adj1" fmla="val 1209"/>
              <a:gd name="adj2" fmla="val 833"/>
              <a:gd name="adj3" fmla="val -32819"/>
              <a:gd name="adj4" fmla="val -3109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4.</a:t>
            </a:r>
            <a:r>
              <a:rPr lang="zh-CN" altLang="en-US" sz="1050" b="1" dirty="0">
                <a:solidFill>
                  <a:srgbClr val="FF0000"/>
                </a:solidFill>
              </a:rPr>
              <a:t> 点击</a:t>
            </a:r>
            <a:r>
              <a:rPr lang="zh-CN" altLang="en-US" sz="1050" b="1" dirty="0" smtClean="0">
                <a:solidFill>
                  <a:srgbClr val="FF0000"/>
                </a:solidFill>
              </a:rPr>
              <a:t>“确认”</a:t>
            </a:r>
            <a:endParaRPr lang="zh-CN" altLang="en-US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8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6" y="1594184"/>
            <a:ext cx="8229600" cy="3779032"/>
          </a:xfrm>
        </p:spPr>
      </p:pic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428596" y="55597"/>
            <a:ext cx="8572560" cy="961702"/>
          </a:xfrm>
        </p:spPr>
        <p:txBody>
          <a:bodyPr>
            <a:noAutofit/>
          </a:bodyPr>
          <a:lstStyle/>
          <a:p>
            <a:r>
              <a:rPr lang="zh-CN" altLang="en-US" sz="2000" b="1" dirty="0">
                <a:latin typeface="+mj-ea"/>
              </a:rPr>
              <a:t>四：所在部门领导审批操作</a:t>
            </a: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r>
              <a:rPr lang="en-US" altLang="zh-CN" sz="2000" b="1" dirty="0">
                <a:latin typeface="+mj-ea"/>
              </a:rPr>
              <a:t/>
            </a:r>
            <a:br>
              <a:rPr lang="en-US" altLang="zh-CN" sz="2000" b="1" dirty="0">
                <a:latin typeface="+mj-ea"/>
              </a:rPr>
            </a:b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10" name="线形标注 1 9"/>
          <p:cNvSpPr/>
          <p:nvPr/>
        </p:nvSpPr>
        <p:spPr>
          <a:xfrm>
            <a:off x="1305803" y="3645024"/>
            <a:ext cx="864096" cy="864096"/>
          </a:xfrm>
          <a:prstGeom prst="borderCallout1">
            <a:avLst>
              <a:gd name="adj1" fmla="val 1209"/>
              <a:gd name="adj2" fmla="val 833"/>
              <a:gd name="adj3" fmla="val -99335"/>
              <a:gd name="adj4" fmla="val -1598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2.</a:t>
            </a:r>
            <a:r>
              <a:rPr lang="zh-CN" altLang="en-US" sz="1050" b="1" dirty="0">
                <a:solidFill>
                  <a:srgbClr val="FF0000"/>
                </a:solidFill>
              </a:rPr>
              <a:t> 点击“报废初审确认”</a:t>
            </a:r>
          </a:p>
        </p:txBody>
      </p:sp>
      <p:sp>
        <p:nvSpPr>
          <p:cNvPr id="13" name="线形标注 1 12"/>
          <p:cNvSpPr/>
          <p:nvPr/>
        </p:nvSpPr>
        <p:spPr>
          <a:xfrm>
            <a:off x="683568" y="1628800"/>
            <a:ext cx="864096" cy="864096"/>
          </a:xfrm>
          <a:prstGeom prst="borderCallout1">
            <a:avLst>
              <a:gd name="adj1" fmla="val 101003"/>
              <a:gd name="adj2" fmla="val 135631"/>
              <a:gd name="adj3" fmla="val 46276"/>
              <a:gd name="adj4" fmla="val 9993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3.</a:t>
            </a:r>
            <a:r>
              <a:rPr lang="zh-CN" altLang="en-US" sz="1050" b="1" dirty="0">
                <a:solidFill>
                  <a:srgbClr val="FF0000"/>
                </a:solidFill>
              </a:rPr>
              <a:t> 勾选所审报废申请单</a:t>
            </a:r>
          </a:p>
        </p:txBody>
      </p:sp>
      <p:sp>
        <p:nvSpPr>
          <p:cNvPr id="19" name="线形标注 1 18"/>
          <p:cNvSpPr/>
          <p:nvPr/>
        </p:nvSpPr>
        <p:spPr>
          <a:xfrm>
            <a:off x="4906074" y="764704"/>
            <a:ext cx="864096" cy="864096"/>
          </a:xfrm>
          <a:prstGeom prst="borderCallout1">
            <a:avLst>
              <a:gd name="adj1" fmla="val 74780"/>
              <a:gd name="adj2" fmla="val -10253"/>
              <a:gd name="adj3" fmla="val 117347"/>
              <a:gd name="adj4" fmla="val -11575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1.</a:t>
            </a:r>
            <a:r>
              <a:rPr lang="zh-CN" altLang="en-US" sz="1050" b="1" dirty="0">
                <a:solidFill>
                  <a:srgbClr val="FF0000"/>
                </a:solidFill>
              </a:rPr>
              <a:t> 点击“变动申请”</a:t>
            </a:r>
          </a:p>
        </p:txBody>
      </p:sp>
      <p:sp>
        <p:nvSpPr>
          <p:cNvPr id="7" name="线形标注 1 6"/>
          <p:cNvSpPr/>
          <p:nvPr/>
        </p:nvSpPr>
        <p:spPr>
          <a:xfrm>
            <a:off x="2280617" y="2852936"/>
            <a:ext cx="864096" cy="864096"/>
          </a:xfrm>
          <a:prstGeom prst="borderCallout1">
            <a:avLst>
              <a:gd name="adj1" fmla="val 1209"/>
              <a:gd name="adj2" fmla="val 833"/>
              <a:gd name="adj3" fmla="val -32819"/>
              <a:gd name="adj4" fmla="val -3109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4.</a:t>
            </a:r>
            <a:r>
              <a:rPr lang="zh-CN" altLang="en-US" sz="1050" b="1" dirty="0">
                <a:solidFill>
                  <a:srgbClr val="FF0000"/>
                </a:solidFill>
              </a:rPr>
              <a:t> 点击申请单，察看申请报废设备清单</a:t>
            </a:r>
          </a:p>
        </p:txBody>
      </p:sp>
      <p:sp>
        <p:nvSpPr>
          <p:cNvPr id="12" name="线形标注 1 11"/>
          <p:cNvSpPr/>
          <p:nvPr/>
        </p:nvSpPr>
        <p:spPr>
          <a:xfrm>
            <a:off x="3563888" y="5518053"/>
            <a:ext cx="1342186" cy="1007292"/>
          </a:xfrm>
          <a:prstGeom prst="borderCallout1">
            <a:avLst>
              <a:gd name="adj1" fmla="val 1209"/>
              <a:gd name="adj2" fmla="val 833"/>
              <a:gd name="adj3" fmla="val -32819"/>
              <a:gd name="adj4" fmla="val -3109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50" b="1" dirty="0">
                <a:solidFill>
                  <a:srgbClr val="FF0000"/>
                </a:solidFill>
              </a:rPr>
              <a:t>5.</a:t>
            </a:r>
            <a:r>
              <a:rPr lang="zh-CN" altLang="en-US" sz="1050" b="1" dirty="0">
                <a:solidFill>
                  <a:srgbClr val="FF0000"/>
                </a:solidFill>
              </a:rPr>
              <a:t> 点击“审核所选编号”，再点击“确定”，完成部门内部审核</a:t>
            </a:r>
          </a:p>
        </p:txBody>
      </p:sp>
    </p:spTree>
    <p:extLst>
      <p:ext uri="{BB962C8B-B14F-4D97-AF65-F5344CB8AC3E}">
        <p14:creationId xmlns:p14="http://schemas.microsoft.com/office/powerpoint/2010/main" val="279640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6840538" cy="1684337"/>
          </a:xfrm>
        </p:spPr>
        <p:txBody>
          <a:bodyPr/>
          <a:lstStyle/>
          <a:p>
            <a:r>
              <a:rPr lang="zh-CN" altLang="en-US" dirty="0"/>
              <a:t>谢   谢！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663677" y="2060848"/>
            <a:ext cx="388843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如有疑问，请致电我们装备办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陈祥福：</a:t>
            </a:r>
            <a:r>
              <a:rPr lang="en-US" altLang="zh-CN" dirty="0"/>
              <a:t>64252620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zh-CN" altLang="en-US" dirty="0"/>
              <a:t>吕顺正、王信儒：</a:t>
            </a:r>
            <a:r>
              <a:rPr lang="en-US" altLang="zh-CN" dirty="0"/>
              <a:t>64253991</a:t>
            </a:r>
            <a:endParaRPr lang="zh-CN" altLang="en-US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0377511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细黑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8229</TotalTime>
  <Words>733</Words>
  <Application>Microsoft Office PowerPoint</Application>
  <PresentationFormat>全屏显示(4:3)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等线</vt:lpstr>
      <vt:lpstr>黑体</vt:lpstr>
      <vt:lpstr>华文细黑</vt:lpstr>
      <vt:lpstr>宋体</vt:lpstr>
      <vt:lpstr>Arial</vt:lpstr>
      <vt:lpstr>Calibri</vt:lpstr>
      <vt:lpstr>Wingdings</vt:lpstr>
      <vt:lpstr>Office 主题</vt:lpstr>
      <vt:lpstr>默认设计模板</vt:lpstr>
      <vt:lpstr> 实装处装备管理办 2024年3月 </vt:lpstr>
      <vt:lpstr>一：华东理工大学装备资产报废流程</vt:lpstr>
      <vt:lpstr>提交报废申请时主要注意事项</vt:lpstr>
      <vt:lpstr>一：申请人提交报废申请操作 </vt:lpstr>
      <vt:lpstr>二：鉴定人员鉴定确认操作 </vt:lpstr>
      <vt:lpstr>三：所在部门管理员初审操作  </vt:lpstr>
      <vt:lpstr>三：所在部门内部流转操作 （管理员选择、分发给部门分管领导） </vt:lpstr>
      <vt:lpstr>四：所在部门领导审批操作  </vt:lpstr>
      <vt:lpstr>谢   谢！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444</dc:creator>
  <cp:lastModifiedBy>陈祥福(07201)</cp:lastModifiedBy>
  <cp:revision>539</cp:revision>
  <dcterms:created xsi:type="dcterms:W3CDTF">2017-03-10T00:36:20Z</dcterms:created>
  <dcterms:modified xsi:type="dcterms:W3CDTF">2024-03-12T08:31:59Z</dcterms:modified>
</cp:coreProperties>
</file>